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86" r:id="rId4"/>
    <p:sldId id="262" r:id="rId5"/>
    <p:sldId id="288" r:id="rId6"/>
    <p:sldId id="278" r:id="rId7"/>
    <p:sldId id="269" r:id="rId8"/>
    <p:sldId id="282" r:id="rId9"/>
    <p:sldId id="283" r:id="rId10"/>
    <p:sldId id="281" r:id="rId11"/>
    <p:sldId id="285" r:id="rId12"/>
    <p:sldId id="265" r:id="rId13"/>
    <p:sldId id="277" r:id="rId14"/>
    <p:sldId id="274" r:id="rId15"/>
    <p:sldId id="271" r:id="rId16"/>
    <p:sldId id="279" r:id="rId17"/>
    <p:sldId id="264" r:id="rId18"/>
    <p:sldId id="280" r:id="rId1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FF0000"/>
    <a:srgbClr val="1919FF"/>
    <a:srgbClr val="FFCC00"/>
    <a:srgbClr val="00FF00"/>
    <a:srgbClr val="FF66FF"/>
    <a:srgbClr val="FF0066"/>
    <a:srgbClr val="FF33CC"/>
    <a:srgbClr val="6600CC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8" autoAdjust="0"/>
    <p:restoredTop sz="61922" autoAdjust="0"/>
  </p:normalViewPr>
  <p:slideViewPr>
    <p:cSldViewPr>
      <p:cViewPr varScale="1">
        <p:scale>
          <a:sx n="55" d="100"/>
          <a:sy n="55" d="100"/>
        </p:scale>
        <p:origin x="355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D55EF-97F0-42EC-AAC1-A02F0E7725A2}" type="datetimeFigureOut">
              <a:rPr lang="it-IT" smtClean="0"/>
              <a:t>15/07/2019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64BAA2-7549-43A9-960E-D9672A25AE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2436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4BAA2-7549-43A9-960E-D9672A25AE55}" type="slidenum">
              <a:rPr lang="it-IT" smtClean="0"/>
              <a:t>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60199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43D1D-1FF7-4644-88E7-A4A863B0CE0C}" type="datetimeFigureOut">
              <a:rPr lang="it-IT" smtClean="0"/>
              <a:t>15/07/2019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5ECA9-7244-4666-A061-0F5F5E7730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6542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43D1D-1FF7-4644-88E7-A4A863B0CE0C}" type="datetimeFigureOut">
              <a:rPr lang="it-IT" smtClean="0"/>
              <a:t>15/07/2019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5ECA9-7244-4666-A061-0F5F5E7730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8373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43D1D-1FF7-4644-88E7-A4A863B0CE0C}" type="datetimeFigureOut">
              <a:rPr lang="it-IT" smtClean="0"/>
              <a:t>15/07/2019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5ECA9-7244-4666-A061-0F5F5E7730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2852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43D1D-1FF7-4644-88E7-A4A863B0CE0C}" type="datetimeFigureOut">
              <a:rPr lang="it-IT" smtClean="0"/>
              <a:t>15/07/2019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5ECA9-7244-4666-A061-0F5F5E7730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0756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43D1D-1FF7-4644-88E7-A4A863B0CE0C}" type="datetimeFigureOut">
              <a:rPr lang="it-IT" smtClean="0"/>
              <a:t>15/07/2019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5ECA9-7244-4666-A061-0F5F5E7730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0088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43D1D-1FF7-4644-88E7-A4A863B0CE0C}" type="datetimeFigureOut">
              <a:rPr lang="it-IT" smtClean="0"/>
              <a:t>15/07/2019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5ECA9-7244-4666-A061-0F5F5E7730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6777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43D1D-1FF7-4644-88E7-A4A863B0CE0C}" type="datetimeFigureOut">
              <a:rPr lang="it-IT" smtClean="0"/>
              <a:t>15/07/2019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5ECA9-7244-4666-A061-0F5F5E7730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9731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43D1D-1FF7-4644-88E7-A4A863B0CE0C}" type="datetimeFigureOut">
              <a:rPr lang="it-IT" smtClean="0"/>
              <a:t>15/07/2019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5ECA9-7244-4666-A061-0F5F5E7730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1086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43D1D-1FF7-4644-88E7-A4A863B0CE0C}" type="datetimeFigureOut">
              <a:rPr lang="it-IT" smtClean="0"/>
              <a:t>15/07/2019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5ECA9-7244-4666-A061-0F5F5E7730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1239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43D1D-1FF7-4644-88E7-A4A863B0CE0C}" type="datetimeFigureOut">
              <a:rPr lang="it-IT" smtClean="0"/>
              <a:t>15/07/2019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5ECA9-7244-4666-A061-0F5F5E7730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8835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43D1D-1FF7-4644-88E7-A4A863B0CE0C}" type="datetimeFigureOut">
              <a:rPr lang="it-IT" smtClean="0"/>
              <a:t>15/07/2019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15ECA9-7244-4666-A061-0F5F5E7730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9797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43D1D-1FF7-4644-88E7-A4A863B0CE0C}" type="datetimeFigureOut">
              <a:rPr lang="it-IT" smtClean="0"/>
              <a:t>15/07/2019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5ECA9-7244-4666-A061-0F5F5E7730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4553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nd/3.0/" TargetMode="External"/><Relationship Id="rId2" Type="http://schemas.openxmlformats.org/officeDocument/2006/relationships/hyperlink" Target="https://marianna-libertdiparola.blogspot.com/2009/11/e-per-te-per-tutti-i-bambini-del-mondo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reativecommons.org/licenses/by-nc-sa/3.0/" TargetMode="External"/><Relationship Id="rId5" Type="http://schemas.openxmlformats.org/officeDocument/2006/relationships/hyperlink" Target="http://www.mondoallarovescia.com/non-sara-che-raccontiamo-ai-bambini-un-mondo-che-non-esiste-piu/" TargetMode="Externa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755577" y="2204864"/>
            <a:ext cx="747913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1919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ISTITUTO COMPRENSIVO</a:t>
            </a:r>
          </a:p>
          <a:p>
            <a:pPr algn="ctr"/>
            <a:r>
              <a:rPr lang="it-IT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1919FF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ORVIETO-MONTECCHIO</a:t>
            </a:r>
            <a:endParaRPr lang="it-IT" sz="54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1919FF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401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989" y="3343681"/>
            <a:ext cx="3282111" cy="246158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43681"/>
            <a:ext cx="2856317" cy="2142238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307088"/>
            <a:ext cx="2970076" cy="222755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198286"/>
            <a:ext cx="4115949" cy="3086962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293" y="360388"/>
            <a:ext cx="3923163" cy="2942372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653841" y="5805264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Natale 2018  Si lavora all’aperto e in classe  e ora …un’ultima controllatina alle luci</a:t>
            </a:r>
          </a:p>
        </p:txBody>
      </p:sp>
    </p:spTree>
    <p:extLst>
      <p:ext uri="{BB962C8B-B14F-4D97-AF65-F5344CB8AC3E}">
        <p14:creationId xmlns:p14="http://schemas.microsoft.com/office/powerpoint/2010/main" val="3112903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58062"/>
            <a:ext cx="8064896" cy="5751258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115616" y="6309320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 Che dire?     Perfetto!        </a:t>
            </a:r>
            <a:r>
              <a:rPr lang="it-IT" i="1" dirty="0"/>
              <a:t>BUONE FESTE A TUTTI</a:t>
            </a:r>
          </a:p>
        </p:txBody>
      </p:sp>
    </p:spTree>
    <p:extLst>
      <p:ext uri="{BB962C8B-B14F-4D97-AF65-F5344CB8AC3E}">
        <p14:creationId xmlns:p14="http://schemas.microsoft.com/office/powerpoint/2010/main" val="1723413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403648" y="548680"/>
            <a:ext cx="6984776" cy="4817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it-IT" sz="3200" b="1" dirty="0">
                <a:solidFill>
                  <a:srgbClr val="0033CC"/>
                </a:solidFill>
              </a:rPr>
              <a:t>UNA SCUOLA CHE PROMUOVE IL BENESSERE, IL PIACERE DI CONOSCERE, LA VOGLIA DI FARE COSE NUOVE INSIEME AI COMPAGNI PIU’ GRANDI</a:t>
            </a:r>
          </a:p>
        </p:txBody>
      </p:sp>
    </p:spTree>
    <p:extLst>
      <p:ext uri="{BB962C8B-B14F-4D97-AF65-F5344CB8AC3E}">
        <p14:creationId xmlns:p14="http://schemas.microsoft.com/office/powerpoint/2010/main" val="2746689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863" y="3402619"/>
            <a:ext cx="3730483" cy="2795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19" y="255857"/>
            <a:ext cx="3993978" cy="299548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32994"/>
            <a:ext cx="3988306" cy="299123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61" y="3324224"/>
            <a:ext cx="3653383" cy="2740037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546919" y="6042775"/>
            <a:ext cx="8129537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Qualche esempio di attività per accogliere ed includere ………………………                                                                 Per riconoscere le emozioni e vincere le paure</a:t>
            </a:r>
          </a:p>
        </p:txBody>
      </p:sp>
    </p:spTree>
    <p:extLst>
      <p:ext uri="{BB962C8B-B14F-4D97-AF65-F5344CB8AC3E}">
        <p14:creationId xmlns:p14="http://schemas.microsoft.com/office/powerpoint/2010/main" val="31300345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32" y="495982"/>
            <a:ext cx="3689176" cy="2769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423" y="507316"/>
            <a:ext cx="3418001" cy="2561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37" y="3352099"/>
            <a:ext cx="3744416" cy="2807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52099"/>
            <a:ext cx="3902769" cy="2792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755577" y="6021288"/>
            <a:ext cx="8136904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Esperienze in palestra per crescere bene e divertirsi insieme  </a:t>
            </a:r>
          </a:p>
          <a:p>
            <a:r>
              <a:rPr lang="it-IT" dirty="0"/>
              <a:t>Prove tecniche per diventare grandi!</a:t>
            </a:r>
          </a:p>
        </p:txBody>
      </p:sp>
    </p:spTree>
    <p:extLst>
      <p:ext uri="{BB962C8B-B14F-4D97-AF65-F5344CB8AC3E}">
        <p14:creationId xmlns:p14="http://schemas.microsoft.com/office/powerpoint/2010/main" val="37357473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974914" y="1628800"/>
            <a:ext cx="7272808" cy="3682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it-IT" sz="2400" b="1" dirty="0">
                <a:solidFill>
                  <a:srgbClr val="00CC00"/>
                </a:solidFill>
              </a:rPr>
              <a:t>Parte da qui, dalla scuola dell'Infanzia, quella forma di orientamento verso la vita vissuta con  consapevolezza, competenza e con modalità che favoriscono lo sviluppo della relazione interpersonale positiva, della cooperazione e della condivisione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1619672" y="764704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FF0000"/>
                </a:solidFill>
              </a:rPr>
              <a:t>PERCHE’</a:t>
            </a:r>
          </a:p>
        </p:txBody>
      </p:sp>
    </p:spTree>
    <p:extLst>
      <p:ext uri="{BB962C8B-B14F-4D97-AF65-F5344CB8AC3E}">
        <p14:creationId xmlns:p14="http://schemas.microsoft.com/office/powerpoint/2010/main" val="16675959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827584" y="548680"/>
            <a:ext cx="7848872" cy="1924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it-IT" sz="3200" b="1" dirty="0">
                <a:solidFill>
                  <a:srgbClr val="FF0000"/>
                </a:solidFill>
              </a:rPr>
              <a:t>CONSAPEVOLEZZA            FORMAZIONE</a:t>
            </a:r>
            <a:br>
              <a:rPr lang="it-IT" sz="3200" b="1" dirty="0">
                <a:solidFill>
                  <a:srgbClr val="FF0000"/>
                </a:solidFill>
              </a:rPr>
            </a:br>
            <a:r>
              <a:rPr lang="it-IT" sz="3200" b="1" dirty="0">
                <a:solidFill>
                  <a:srgbClr val="FF0000"/>
                </a:solidFill>
              </a:rPr>
              <a:t>AUTOFORMAZIONE</a:t>
            </a:r>
          </a:p>
        </p:txBody>
      </p:sp>
      <p:sp>
        <p:nvSpPr>
          <p:cNvPr id="3" name="Rettangolo 2"/>
          <p:cNvSpPr/>
          <p:nvPr/>
        </p:nvSpPr>
        <p:spPr>
          <a:xfrm>
            <a:off x="971600" y="2996952"/>
            <a:ext cx="727280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it-IT" sz="2400" b="1" dirty="0">
                <a:solidFill>
                  <a:srgbClr val="0000FF"/>
                </a:solidFill>
              </a:rPr>
              <a:t>Le insegnanti sono impegnate in un costante processo di formazione, autoformazione e confronto con colleghi che operano e sperimentano in altre scuole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485899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83568" y="1340768"/>
            <a:ext cx="756084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it-IT" b="1" dirty="0">
                <a:solidFill>
                  <a:srgbClr val="FF0066"/>
                </a:solidFill>
              </a:rPr>
              <a:t>Le competenze personali e professionali dei docenti permettono un approccio “multiplo” nel quale le proposte e gli stimoli educativi sono armonizzati tra loro per dare continuità e congruenza alla relazione educativa e formativa tra docenti ed alunni.</a:t>
            </a:r>
          </a:p>
          <a:p>
            <a:pPr>
              <a:lnSpc>
                <a:spcPct val="200000"/>
              </a:lnSpc>
            </a:pPr>
            <a:r>
              <a:rPr lang="it-IT" b="1" dirty="0">
                <a:solidFill>
                  <a:srgbClr val="FF0066"/>
                </a:solidFill>
              </a:rPr>
              <a:t>Si individuano facilmente tra gli stili di riferimento:</a:t>
            </a:r>
          </a:p>
          <a:p>
            <a:pPr algn="ctr">
              <a:lnSpc>
                <a:spcPct val="200000"/>
              </a:lnSpc>
            </a:pPr>
            <a:r>
              <a:rPr lang="it-IT" b="1" dirty="0">
                <a:solidFill>
                  <a:srgbClr val="00FF00"/>
                </a:solidFill>
              </a:rPr>
              <a:t>la didattica inclusiva</a:t>
            </a:r>
          </a:p>
          <a:p>
            <a:pPr algn="ctr">
              <a:lnSpc>
                <a:spcPct val="200000"/>
              </a:lnSpc>
            </a:pPr>
            <a:r>
              <a:rPr lang="it-IT" b="1" dirty="0">
                <a:solidFill>
                  <a:srgbClr val="FF3300"/>
                </a:solidFill>
              </a:rPr>
              <a:t>il metodo analogico (</a:t>
            </a:r>
            <a:r>
              <a:rPr lang="it-IT" b="1" dirty="0" err="1">
                <a:solidFill>
                  <a:srgbClr val="FF3300"/>
                </a:solidFill>
              </a:rPr>
              <a:t>Bortolato</a:t>
            </a:r>
            <a:r>
              <a:rPr lang="it-IT" b="1" dirty="0">
                <a:solidFill>
                  <a:srgbClr val="FF3300"/>
                </a:solidFill>
              </a:rPr>
              <a:t>)</a:t>
            </a:r>
          </a:p>
          <a:p>
            <a:pPr algn="ctr">
              <a:lnSpc>
                <a:spcPct val="200000"/>
              </a:lnSpc>
            </a:pPr>
            <a:r>
              <a:rPr lang="it-IT" b="1" dirty="0">
                <a:solidFill>
                  <a:srgbClr val="1919FF"/>
                </a:solidFill>
              </a:rPr>
              <a:t>la Life </a:t>
            </a:r>
            <a:r>
              <a:rPr lang="it-IT" b="1" dirty="0" err="1">
                <a:solidFill>
                  <a:srgbClr val="1919FF"/>
                </a:solidFill>
              </a:rPr>
              <a:t>Skills</a:t>
            </a:r>
            <a:r>
              <a:rPr lang="it-IT" b="1" dirty="0">
                <a:solidFill>
                  <a:srgbClr val="1919FF"/>
                </a:solidFill>
              </a:rPr>
              <a:t> </a:t>
            </a:r>
            <a:r>
              <a:rPr lang="it-IT" b="1" dirty="0" err="1">
                <a:solidFill>
                  <a:srgbClr val="1919FF"/>
                </a:solidFill>
              </a:rPr>
              <a:t>Education</a:t>
            </a:r>
            <a:endParaRPr lang="it-IT" b="1" dirty="0">
              <a:solidFill>
                <a:srgbClr val="1919FF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it-IT" b="1" dirty="0">
                <a:solidFill>
                  <a:srgbClr val="FFC000"/>
                </a:solidFill>
              </a:rPr>
              <a:t>la teoria delle intelligenze multiple di Howard Gardner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1475656" y="260648"/>
            <a:ext cx="640871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6600CC"/>
                </a:solidFill>
              </a:rPr>
              <a:t>STRATEGIE METODOLOGICHE UTILIZZATE</a:t>
            </a:r>
          </a:p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942781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827584" y="1052736"/>
            <a:ext cx="7776864" cy="5520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it-IT" sz="3600" b="1" dirty="0">
                <a:solidFill>
                  <a:srgbClr val="FF3300"/>
                </a:solidFill>
              </a:rPr>
              <a:t>Saremmo</a:t>
            </a:r>
            <a:r>
              <a:rPr lang="it-IT" sz="3600" b="1" dirty="0"/>
              <a:t> </a:t>
            </a:r>
            <a:r>
              <a:rPr lang="it-IT" sz="3600" b="1" dirty="0">
                <a:solidFill>
                  <a:srgbClr val="6600CC"/>
                </a:solidFill>
              </a:rPr>
              <a:t>orgogliosi</a:t>
            </a:r>
            <a:r>
              <a:rPr lang="it-IT" sz="3600" b="1" dirty="0"/>
              <a:t> </a:t>
            </a:r>
            <a:r>
              <a:rPr lang="it-IT" sz="3600" b="1" dirty="0">
                <a:solidFill>
                  <a:srgbClr val="FF33CC"/>
                </a:solidFill>
              </a:rPr>
              <a:t>di</a:t>
            </a:r>
            <a:r>
              <a:rPr lang="it-IT" sz="3600" b="1" dirty="0"/>
              <a:t> </a:t>
            </a:r>
            <a:r>
              <a:rPr lang="it-IT" sz="3600" b="1" dirty="0">
                <a:solidFill>
                  <a:srgbClr val="00FF00"/>
                </a:solidFill>
              </a:rPr>
              <a:t>condividere</a:t>
            </a:r>
            <a:r>
              <a:rPr lang="it-IT" sz="3600" b="1" dirty="0"/>
              <a:t> </a:t>
            </a:r>
            <a:r>
              <a:rPr lang="it-IT" sz="3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 </a:t>
            </a:r>
            <a:r>
              <a:rPr lang="it-IT" sz="3600" b="1" dirty="0">
                <a:solidFill>
                  <a:srgbClr val="00FFFF"/>
                </a:solidFill>
              </a:rPr>
              <a:t>Voi</a:t>
            </a:r>
            <a:r>
              <a:rPr lang="it-IT" sz="3600" b="1" dirty="0"/>
              <a:t> </a:t>
            </a:r>
            <a:r>
              <a:rPr lang="it-IT" sz="3600" b="1" dirty="0">
                <a:solidFill>
                  <a:srgbClr val="FF0000"/>
                </a:solidFill>
              </a:rPr>
              <a:t>questa</a:t>
            </a:r>
            <a:r>
              <a:rPr lang="it-IT" sz="3600" b="1" dirty="0"/>
              <a:t> </a:t>
            </a:r>
            <a:r>
              <a:rPr lang="it-IT" sz="3600" b="1" dirty="0">
                <a:solidFill>
                  <a:srgbClr val="00B050"/>
                </a:solidFill>
              </a:rPr>
              <a:t>esperienza</a:t>
            </a:r>
            <a:r>
              <a:rPr lang="it-IT" sz="3600" b="1" dirty="0"/>
              <a:t> </a:t>
            </a:r>
            <a:r>
              <a:rPr lang="it-IT" sz="3600" b="1" dirty="0">
                <a:solidFill>
                  <a:schemeClr val="accent6">
                    <a:lumMod val="75000"/>
                  </a:schemeClr>
                </a:solidFill>
              </a:rPr>
              <a:t>di</a:t>
            </a:r>
            <a:r>
              <a:rPr lang="it-IT" sz="3600" b="1" dirty="0"/>
              <a:t> </a:t>
            </a:r>
            <a:r>
              <a:rPr lang="it-IT" sz="3600" b="1" dirty="0">
                <a:solidFill>
                  <a:srgbClr val="1919FF"/>
                </a:solidFill>
              </a:rPr>
              <a:t>crescita</a:t>
            </a:r>
            <a:r>
              <a:rPr lang="it-IT" sz="3600" b="1" dirty="0"/>
              <a:t> </a:t>
            </a:r>
            <a:r>
              <a:rPr lang="it-IT" sz="3600" b="1" dirty="0">
                <a:solidFill>
                  <a:srgbClr val="FF66FF"/>
                </a:solidFill>
              </a:rPr>
              <a:t>dei </a:t>
            </a:r>
            <a:r>
              <a:rPr lang="it-IT" sz="3600" b="1" dirty="0">
                <a:solidFill>
                  <a:srgbClr val="00FF00"/>
                </a:solidFill>
              </a:rPr>
              <a:t>Vostri</a:t>
            </a:r>
            <a:r>
              <a:rPr lang="it-IT" sz="3600" b="1" dirty="0"/>
              <a:t> </a:t>
            </a:r>
            <a:r>
              <a:rPr lang="it-IT" sz="3600" b="1" dirty="0">
                <a:solidFill>
                  <a:srgbClr val="FFCC00"/>
                </a:solidFill>
              </a:rPr>
              <a:t>bambini </a:t>
            </a:r>
          </a:p>
          <a:p>
            <a:pPr algn="ctr">
              <a:lnSpc>
                <a:spcPct val="250000"/>
              </a:lnSpc>
            </a:pPr>
            <a:r>
              <a:rPr lang="it-IT" b="1" dirty="0">
                <a:solidFill>
                  <a:srgbClr val="1919FF"/>
                </a:solidFill>
              </a:rPr>
              <a:t>                                                                                             </a:t>
            </a:r>
          </a:p>
          <a:p>
            <a:pPr algn="ctr">
              <a:lnSpc>
                <a:spcPct val="250000"/>
              </a:lnSpc>
            </a:pPr>
            <a:r>
              <a:rPr lang="it-IT" b="1">
                <a:solidFill>
                  <a:srgbClr val="1919FF"/>
                </a:solidFill>
              </a:rPr>
              <a:t>                                                                                           </a:t>
            </a:r>
            <a:endParaRPr lang="it-IT" b="1" dirty="0">
              <a:solidFill>
                <a:srgbClr val="191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968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 dirty="0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392" y="411555"/>
            <a:ext cx="5680460" cy="6051097"/>
          </a:xfrm>
          <a:prstGeom prst="rect">
            <a:avLst/>
          </a:prstGeom>
          <a:solidFill>
            <a:srgbClr val="FFFFFF"/>
          </a:solidFill>
          <a:ln w="12700">
            <a:solidFill>
              <a:srgbClr val="00CCFF"/>
            </a:solidFill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829" y="1556792"/>
            <a:ext cx="3225585" cy="4032448"/>
          </a:xfrm>
          <a:prstGeom prst="rect">
            <a:avLst/>
          </a:prstGeom>
          <a:solidFill>
            <a:srgbClr val="FFFFFF"/>
          </a:solidFill>
          <a:ln w="12700">
            <a:solidFill>
              <a:srgbClr val="00CCFF"/>
            </a:solidFill>
            <a:miter lim="800000"/>
            <a:headEnd/>
            <a:tailEnd/>
          </a:ln>
        </p:spPr>
      </p:pic>
      <p:sp>
        <p:nvSpPr>
          <p:cNvPr id="4" name="Rettangolo 3"/>
          <p:cNvSpPr/>
          <p:nvPr/>
        </p:nvSpPr>
        <p:spPr>
          <a:xfrm>
            <a:off x="2280866" y="626310"/>
            <a:ext cx="52297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1919FF"/>
                </a:solidFill>
              </a:rPr>
              <a:t>SCUOLA DELL’ INFANZIA DI CICONIA</a:t>
            </a:r>
            <a:endParaRPr lang="it-IT" sz="2400" dirty="0">
              <a:solidFill>
                <a:srgbClr val="1919FF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771500" y="5877877"/>
            <a:ext cx="424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FF0000"/>
                </a:solidFill>
              </a:rPr>
              <a:t>via dei Ginepri 1 tel. e fax 0763 305311</a:t>
            </a:r>
          </a:p>
          <a:p>
            <a:r>
              <a:rPr lang="it-IT" sz="1600" b="1" dirty="0">
                <a:solidFill>
                  <a:srgbClr val="FF0000"/>
                </a:solidFill>
              </a:rPr>
              <a:t>mail</a:t>
            </a:r>
            <a:r>
              <a:rPr lang="it-IT" sz="1400" b="1" dirty="0">
                <a:solidFill>
                  <a:srgbClr val="FF0000"/>
                </a:solidFill>
              </a:rPr>
              <a:t>: </a:t>
            </a:r>
            <a:r>
              <a:rPr lang="it-IT" sz="1600" b="1" dirty="0">
                <a:solidFill>
                  <a:srgbClr val="FF0000"/>
                </a:solidFill>
              </a:rPr>
              <a:t>infanziaciconia@orvietomontecchio.gov.it</a:t>
            </a:r>
          </a:p>
        </p:txBody>
      </p:sp>
    </p:spTree>
    <p:extLst>
      <p:ext uri="{BB962C8B-B14F-4D97-AF65-F5344CB8AC3E}">
        <p14:creationId xmlns:p14="http://schemas.microsoft.com/office/powerpoint/2010/main" val="1098308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B5F32CAF-6DFE-40E0-8B5A-DEF5498E73B3}"/>
              </a:ext>
            </a:extLst>
          </p:cNvPr>
          <p:cNvSpPr txBox="1"/>
          <p:nvPr/>
        </p:nvSpPr>
        <p:spPr>
          <a:xfrm>
            <a:off x="2667000" y="5353050"/>
            <a:ext cx="3810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>
                <a:hlinkClick r:id="rId2" tooltip="https://marianna-libertdiparola.blogspot.com/2009/11/e-per-te-per-tutti-i-bambini-del-mondo.html"/>
              </a:rPr>
              <a:t>Questa foto</a:t>
            </a:r>
            <a:r>
              <a:rPr lang="it-IT" sz="900"/>
              <a:t> di Autore sconosciuto è concesso in licenza da </a:t>
            </a:r>
            <a:r>
              <a:rPr lang="it-IT" sz="900">
                <a:hlinkClick r:id="rId3" tooltip="https://creativecommons.org/licenses/by-nc-nd/3.0/"/>
              </a:rPr>
              <a:t>CC BY-NC-ND</a:t>
            </a:r>
            <a:endParaRPr lang="it-IT" sz="90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1835D3F-5D2B-4A4E-B3BB-CF3783098C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331640" y="389733"/>
            <a:ext cx="6870983" cy="607853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407153B-6BED-4D8B-ADED-0F41F2EC8F7D}"/>
              </a:ext>
            </a:extLst>
          </p:cNvPr>
          <p:cNvSpPr txBox="1"/>
          <p:nvPr/>
        </p:nvSpPr>
        <p:spPr>
          <a:xfrm>
            <a:off x="3275856" y="7552556"/>
            <a:ext cx="55245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>
                <a:hlinkClick r:id="rId5" tooltip="http://www.mondoallarovescia.com/non-sara-che-raccontiamo-ai-bambini-un-mondo-che-non-esiste-piu/"/>
              </a:rPr>
              <a:t>Questa foto</a:t>
            </a:r>
            <a:r>
              <a:rPr lang="it-IT" sz="900"/>
              <a:t> di Autore sconosciuto è concesso in licenza da </a:t>
            </a:r>
            <a:r>
              <a:rPr lang="it-IT" sz="900">
                <a:hlinkClick r:id="rId6" tooltip="https://creativecommons.org/licenses/by-nc-sa/3.0/"/>
              </a:rPr>
              <a:t>CC BY-SA-NC</a:t>
            </a:r>
            <a:endParaRPr lang="it-IT" sz="90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EA843C2-B082-4219-9129-87ED74CEB39F}"/>
              </a:ext>
            </a:extLst>
          </p:cNvPr>
          <p:cNvSpPr txBox="1"/>
          <p:nvPr/>
        </p:nvSpPr>
        <p:spPr>
          <a:xfrm>
            <a:off x="2667000" y="2852936"/>
            <a:ext cx="4425280" cy="380482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UNA SCUOLA PER ESSERE</a:t>
            </a:r>
          </a:p>
        </p:txBody>
      </p:sp>
    </p:spTree>
    <p:extLst>
      <p:ext uri="{BB962C8B-B14F-4D97-AF65-F5344CB8AC3E}">
        <p14:creationId xmlns:p14="http://schemas.microsoft.com/office/powerpoint/2010/main" val="1858383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539552" y="908720"/>
            <a:ext cx="7770915" cy="3586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it-IT" sz="3200" b="1" dirty="0">
                <a:solidFill>
                  <a:srgbClr val="1919FF"/>
                </a:solidFill>
              </a:rPr>
              <a:t>UNA SCUOLA CHE PROMUOVE IL SENSO DI APPARTENENZA E DI CITTADINANZA ATTIVA,</a:t>
            </a:r>
          </a:p>
          <a:p>
            <a:pPr>
              <a:lnSpc>
                <a:spcPct val="250000"/>
              </a:lnSpc>
            </a:pPr>
            <a:r>
              <a:rPr lang="it-IT" sz="3200" b="1" dirty="0">
                <a:solidFill>
                  <a:srgbClr val="1919FF"/>
                </a:solidFill>
              </a:rPr>
              <a:t> IL SENSO CIVICO E LA LEGALITA’</a:t>
            </a:r>
          </a:p>
        </p:txBody>
      </p:sp>
    </p:spTree>
    <p:extLst>
      <p:ext uri="{BB962C8B-B14F-4D97-AF65-F5344CB8AC3E}">
        <p14:creationId xmlns:p14="http://schemas.microsoft.com/office/powerpoint/2010/main" val="171280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806" y="323038"/>
            <a:ext cx="3384375" cy="2535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177" y="360940"/>
            <a:ext cx="3384375" cy="2537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7" y="3650824"/>
            <a:ext cx="3567113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46" y="3835868"/>
            <a:ext cx="3590395" cy="2696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BB82A56-80ED-4C56-9D87-7C04C2EFC864}"/>
              </a:ext>
            </a:extLst>
          </p:cNvPr>
          <p:cNvSpPr txBox="1"/>
          <p:nvPr/>
        </p:nvSpPr>
        <p:spPr>
          <a:xfrm>
            <a:off x="1004886" y="2898471"/>
            <a:ext cx="7087665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In Comune nella Sala del Consiglio. Vi diciamo quali giochi nuovi ci piacerebbe avere nei giardini del nostro quartiere.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2555776" y="6373398"/>
            <a:ext cx="4408124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A lezione dagli amici della Polizia Stradale</a:t>
            </a:r>
          </a:p>
        </p:txBody>
      </p:sp>
    </p:spTree>
    <p:extLst>
      <p:ext uri="{BB962C8B-B14F-4D97-AF65-F5344CB8AC3E}">
        <p14:creationId xmlns:p14="http://schemas.microsoft.com/office/powerpoint/2010/main" val="2998102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1489"/>
            <a:ext cx="4176464" cy="557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88640"/>
            <a:ext cx="3994529" cy="299589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703" y="3256545"/>
            <a:ext cx="3778505" cy="2833878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395535" y="5949280"/>
            <a:ext cx="8531033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Una passeggiata in Centro e poi via per le vie di Ciconia alla scoperta dei segnali stradali e a divertirci in piazza degli Aceri</a:t>
            </a:r>
          </a:p>
        </p:txBody>
      </p:sp>
    </p:spTree>
    <p:extLst>
      <p:ext uri="{BB962C8B-B14F-4D97-AF65-F5344CB8AC3E}">
        <p14:creationId xmlns:p14="http://schemas.microsoft.com/office/powerpoint/2010/main" val="1716078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25574"/>
            <a:ext cx="4026202" cy="285293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25574"/>
            <a:ext cx="3803915" cy="285293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2585" y="3327880"/>
            <a:ext cx="3125314" cy="297531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345028"/>
            <a:ext cx="3921359" cy="294102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03556" y="6055029"/>
            <a:ext cx="8124395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Sono indeciso! Da grande Poliziotto o Pompiere? Per ora  mi diverto con i Vigili del Fuoco che ci raccontano come ci dobbiamo comportare nelle situazioni pericolose</a:t>
            </a:r>
          </a:p>
        </p:txBody>
      </p:sp>
    </p:spTree>
    <p:extLst>
      <p:ext uri="{BB962C8B-B14F-4D97-AF65-F5344CB8AC3E}">
        <p14:creationId xmlns:p14="http://schemas.microsoft.com/office/powerpoint/2010/main" val="2345349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899592" y="3105835"/>
            <a:ext cx="7632848" cy="1493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3200" b="1" dirty="0">
                <a:solidFill>
                  <a:srgbClr val="FFC000"/>
                </a:solidFill>
              </a:rPr>
              <a:t>UNA SCUOLA CHE RIMANE ‘’ACCESA’’ ANCHE QUANDO SIAMO IN VACANZA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1745928" y="1076992"/>
            <a:ext cx="61926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FFCC00"/>
                </a:solidFill>
              </a:rPr>
              <a:t>UNA SCUOLA CHE VIVE CON GIOA LE FESTE</a:t>
            </a:r>
          </a:p>
        </p:txBody>
      </p:sp>
    </p:spTree>
    <p:extLst>
      <p:ext uri="{BB962C8B-B14F-4D97-AF65-F5344CB8AC3E}">
        <p14:creationId xmlns:p14="http://schemas.microsoft.com/office/powerpoint/2010/main" val="363180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2094" y="1585359"/>
            <a:ext cx="3803915" cy="285293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787" y="404664"/>
            <a:ext cx="3810574" cy="2485117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465" y="2951671"/>
            <a:ext cx="3473217" cy="2604913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39552" y="5556584"/>
            <a:ext cx="7488832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Babbo Natale viene a scuola         Tutti in posa per il Carnevale in Piazza degli   </a:t>
            </a:r>
          </a:p>
          <a:p>
            <a:r>
              <a:rPr lang="it-IT" dirty="0"/>
              <a:t>                                                           Aceri       </a:t>
            </a:r>
          </a:p>
          <a:p>
            <a:r>
              <a:rPr lang="it-IT" dirty="0"/>
              <a:t>  Grazie e buon Natale anche a Te (scambio degli auguri con i bambini di Orvieto Scalo)</a:t>
            </a:r>
          </a:p>
        </p:txBody>
      </p:sp>
    </p:spTree>
    <p:extLst>
      <p:ext uri="{BB962C8B-B14F-4D97-AF65-F5344CB8AC3E}">
        <p14:creationId xmlns:p14="http://schemas.microsoft.com/office/powerpoint/2010/main" val="402876337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3792</TotalTime>
  <Words>446</Words>
  <Application>Microsoft Office PowerPoint</Application>
  <PresentationFormat>Presentazione su schermo (4:3)</PresentationFormat>
  <Paragraphs>40</Paragraphs>
  <Slides>18</Slides>
  <Notes>1</Notes>
  <HiddenSlides>1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1" baseType="lpstr">
      <vt:lpstr>Arial</vt:lpstr>
      <vt:lpstr>Calibri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Sezione A C D</dc:creator>
  <cp:lastModifiedBy>utente</cp:lastModifiedBy>
  <cp:revision>90</cp:revision>
  <cp:lastPrinted>2019-01-07T14:24:29Z</cp:lastPrinted>
  <dcterms:created xsi:type="dcterms:W3CDTF">2019-01-05T07:06:20Z</dcterms:created>
  <dcterms:modified xsi:type="dcterms:W3CDTF">2019-07-15T10:44:42Z</dcterms:modified>
</cp:coreProperties>
</file>